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4" r:id="rId5"/>
    <p:sldId id="267" r:id="rId6"/>
    <p:sldId id="268" r:id="rId7"/>
    <p:sldId id="262" r:id="rId8"/>
    <p:sldId id="263" r:id="rId9"/>
    <p:sldId id="273" r:id="rId10"/>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00" d="100"/>
          <a:sy n="100" d="100"/>
        </p:scale>
        <p:origin x="-16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6C46F7C-A729-4797-B3D1-6DF43F11F7A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 xmlns:a16="http://schemas.microsoft.com/office/drawing/2014/main" id="{1C0F44D4-693D-4E40-BB41-62458D1B2A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 xmlns:a16="http://schemas.microsoft.com/office/drawing/2014/main" id="{1804F80F-AE01-48DF-B12C-9C87ACD66627}"/>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5" name="Marcador de pie de página 4">
            <a:extLst>
              <a:ext uri="{FF2B5EF4-FFF2-40B4-BE49-F238E27FC236}">
                <a16:creationId xmlns="" xmlns:a16="http://schemas.microsoft.com/office/drawing/2014/main" id="{F44D13F4-EB34-48D8-873F-E153C970A5BB}"/>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 xmlns:a16="http://schemas.microsoft.com/office/drawing/2014/main" id="{C66BA8AE-638D-4A3E-B1D4-C7C6451C1A88}"/>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1502785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D1658E9-0EAD-4D68-8203-D151E42F0CA5}"/>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 xmlns:a16="http://schemas.microsoft.com/office/drawing/2014/main" id="{9EF9B2BA-F618-4AA5-AF9A-7CFBC70F73B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 xmlns:a16="http://schemas.microsoft.com/office/drawing/2014/main" id="{28382ABD-8FDB-40E0-A9B8-947C018780D7}"/>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5" name="Marcador de pie de página 4">
            <a:extLst>
              <a:ext uri="{FF2B5EF4-FFF2-40B4-BE49-F238E27FC236}">
                <a16:creationId xmlns="" xmlns:a16="http://schemas.microsoft.com/office/drawing/2014/main" id="{79CBEF14-D7E0-4A40-8889-293E563B1F69}"/>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 xmlns:a16="http://schemas.microsoft.com/office/drawing/2014/main" id="{20DDAB21-D297-4249-98BC-23EDC62A884D}"/>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869590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335394F7-AD09-4C9C-BC76-2C39BC6905D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 xmlns:a16="http://schemas.microsoft.com/office/drawing/2014/main" id="{F6153118-C25C-4C08-932E-2726D3163FA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 xmlns:a16="http://schemas.microsoft.com/office/drawing/2014/main" id="{F1BF51D4-8BEB-4A21-9954-6380743C543F}"/>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5" name="Marcador de pie de página 4">
            <a:extLst>
              <a:ext uri="{FF2B5EF4-FFF2-40B4-BE49-F238E27FC236}">
                <a16:creationId xmlns="" xmlns:a16="http://schemas.microsoft.com/office/drawing/2014/main" id="{FB50ABE1-83CE-411E-8371-3DF8B4C6CBEF}"/>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 xmlns:a16="http://schemas.microsoft.com/office/drawing/2014/main" id="{7C2C44B9-4B76-44ED-9D92-F0924322E95D}"/>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229051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678565D-948B-4397-95A0-89515C6704A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 xmlns:a16="http://schemas.microsoft.com/office/drawing/2014/main" id="{48843F42-9B42-4EC5-AA92-F5D41075A0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 xmlns:a16="http://schemas.microsoft.com/office/drawing/2014/main" id="{6998FD4F-BB80-4F84-BD2A-C707B40395B8}"/>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5" name="Marcador de pie de página 4">
            <a:extLst>
              <a:ext uri="{FF2B5EF4-FFF2-40B4-BE49-F238E27FC236}">
                <a16:creationId xmlns="" xmlns:a16="http://schemas.microsoft.com/office/drawing/2014/main" id="{9935073F-FAC2-4AB0-B009-013D0A1CD7DE}"/>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 xmlns:a16="http://schemas.microsoft.com/office/drawing/2014/main" id="{2D5E43A7-7B5C-4038-B84F-2EC0DEFAE9A9}"/>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961332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78E911C-4C3B-44D6-9F23-3E62B46F167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 xmlns:a16="http://schemas.microsoft.com/office/drawing/2014/main" id="{1D3EF532-19F8-4D9E-99B5-0D4180B31B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EE31585F-1D5D-4C7D-89E5-5C267616B8EF}"/>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5" name="Marcador de pie de página 4">
            <a:extLst>
              <a:ext uri="{FF2B5EF4-FFF2-40B4-BE49-F238E27FC236}">
                <a16:creationId xmlns="" xmlns:a16="http://schemas.microsoft.com/office/drawing/2014/main" id="{856D455E-7ACE-42D7-B162-4CEA9BD01FE6}"/>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 xmlns:a16="http://schemas.microsoft.com/office/drawing/2014/main" id="{3DF74CD7-6510-4295-886E-BBBC0F0F3ABD}"/>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2987816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0AC7249-A907-4C0B-BF66-A31FFB146E5C}"/>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 xmlns:a16="http://schemas.microsoft.com/office/drawing/2014/main" id="{AC1B4F68-F93E-43DB-8B98-FAA370BA98A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 xmlns:a16="http://schemas.microsoft.com/office/drawing/2014/main" id="{6F3AE598-787C-46EC-A708-BA2B6B9D5B0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 xmlns:a16="http://schemas.microsoft.com/office/drawing/2014/main" id="{AB2C7D1D-3335-4BCB-81BB-41AE02B99EF3}"/>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6" name="Marcador de pie de página 5">
            <a:extLst>
              <a:ext uri="{FF2B5EF4-FFF2-40B4-BE49-F238E27FC236}">
                <a16:creationId xmlns="" xmlns:a16="http://schemas.microsoft.com/office/drawing/2014/main" id="{95C51933-8716-4EC6-B2A1-9CD6B8764112}"/>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 xmlns:a16="http://schemas.microsoft.com/office/drawing/2014/main" id="{D458839D-0DB1-4E74-91D7-58EECE71D58F}"/>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1037396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AF27BB4-0737-4317-8355-E07287E5ACF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 xmlns:a16="http://schemas.microsoft.com/office/drawing/2014/main" id="{63494648-553B-41DF-9813-55B0067200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4CA380A8-BB4A-40D8-AA0B-58232FDD2F9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 xmlns:a16="http://schemas.microsoft.com/office/drawing/2014/main" id="{9D4C6885-1D9A-45D8-B64B-CB46739ECB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054E6E9D-13B5-4151-87AE-06F898EF98B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 xmlns:a16="http://schemas.microsoft.com/office/drawing/2014/main" id="{3BAA4A7B-30AB-4B49-97AE-39BA04D37ACF}"/>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8" name="Marcador de pie de página 7">
            <a:extLst>
              <a:ext uri="{FF2B5EF4-FFF2-40B4-BE49-F238E27FC236}">
                <a16:creationId xmlns="" xmlns:a16="http://schemas.microsoft.com/office/drawing/2014/main" id="{16BB6FDF-22A5-46D0-BC6C-B8AB22784AE4}"/>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 xmlns:a16="http://schemas.microsoft.com/office/drawing/2014/main" id="{2DFDEBD8-43A2-438A-841E-AD0754F03E40}"/>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1552633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D78E57E-2F87-4B78-B257-D39201844AEE}"/>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 xmlns:a16="http://schemas.microsoft.com/office/drawing/2014/main" id="{ADD2AB7A-7296-4DBF-9545-1FCC660B08D8}"/>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4" name="Marcador de pie de página 3">
            <a:extLst>
              <a:ext uri="{FF2B5EF4-FFF2-40B4-BE49-F238E27FC236}">
                <a16:creationId xmlns="" xmlns:a16="http://schemas.microsoft.com/office/drawing/2014/main" id="{26A76792-C93F-4412-9317-8706AFD45DBA}"/>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 xmlns:a16="http://schemas.microsoft.com/office/drawing/2014/main" id="{9ECE7E27-1B44-47D9-A34F-137F031C81A3}"/>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1332753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290C060B-8B8B-4E4B-90D5-18289A6BDD94}"/>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3" name="Marcador de pie de página 2">
            <a:extLst>
              <a:ext uri="{FF2B5EF4-FFF2-40B4-BE49-F238E27FC236}">
                <a16:creationId xmlns="" xmlns:a16="http://schemas.microsoft.com/office/drawing/2014/main" id="{8B11CA3B-8C58-4CC1-8179-137B990CBC79}"/>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 xmlns:a16="http://schemas.microsoft.com/office/drawing/2014/main" id="{1846AD6B-CAE0-4DB4-A985-49A0E1FF9214}"/>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2542713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34D353D-1840-468B-8DC3-EC13E0CF7C9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 xmlns:a16="http://schemas.microsoft.com/office/drawing/2014/main" id="{5393612D-53BB-40CF-B8C9-983AEC494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 xmlns:a16="http://schemas.microsoft.com/office/drawing/2014/main" id="{36F053FD-D0D9-4CC1-8F31-FA094A756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88073F8B-359C-4ED6-A6BA-3DA894A3371A}"/>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6" name="Marcador de pie de página 5">
            <a:extLst>
              <a:ext uri="{FF2B5EF4-FFF2-40B4-BE49-F238E27FC236}">
                <a16:creationId xmlns="" xmlns:a16="http://schemas.microsoft.com/office/drawing/2014/main" id="{62C276BF-9FBF-4764-9481-DA934815E4B8}"/>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 xmlns:a16="http://schemas.microsoft.com/office/drawing/2014/main" id="{3A9142E8-5FE6-4B43-AB2E-0767B9DCA9C2}"/>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3960383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3534951-F906-4FBE-A370-F64DF878775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 xmlns:a16="http://schemas.microsoft.com/office/drawing/2014/main" id="{6E84C34D-669F-4462-9A89-B20867AEE1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 xmlns:a16="http://schemas.microsoft.com/office/drawing/2014/main" id="{7AB5C35B-4BBD-4BFC-BC9F-A40F8ADC91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0D0EE38F-A2E0-4A37-97BD-60228DF60161}"/>
              </a:ext>
            </a:extLst>
          </p:cNvPr>
          <p:cNvSpPr>
            <a:spLocks noGrp="1"/>
          </p:cNvSpPr>
          <p:nvPr>
            <p:ph type="dt" sz="half" idx="10"/>
          </p:nvPr>
        </p:nvSpPr>
        <p:spPr/>
        <p:txBody>
          <a:bodyPr/>
          <a:lstStyle/>
          <a:p>
            <a:fld id="{9570F8F8-9286-4796-B2A7-610C33D842FF}" type="datetimeFigureOut">
              <a:rPr lang="es-CL" smtClean="0"/>
              <a:t>18-12-2020</a:t>
            </a:fld>
            <a:endParaRPr lang="es-CL"/>
          </a:p>
        </p:txBody>
      </p:sp>
      <p:sp>
        <p:nvSpPr>
          <p:cNvPr id="6" name="Marcador de pie de página 5">
            <a:extLst>
              <a:ext uri="{FF2B5EF4-FFF2-40B4-BE49-F238E27FC236}">
                <a16:creationId xmlns="" xmlns:a16="http://schemas.microsoft.com/office/drawing/2014/main" id="{E0EAD3E6-7EB8-45EA-B7B7-5937B1A17A67}"/>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 xmlns:a16="http://schemas.microsoft.com/office/drawing/2014/main" id="{42918D20-694F-49E0-94B3-14F206430A01}"/>
              </a:ext>
            </a:extLst>
          </p:cNvPr>
          <p:cNvSpPr>
            <a:spLocks noGrp="1"/>
          </p:cNvSpPr>
          <p:nvPr>
            <p:ph type="sldNum" sz="quarter" idx="12"/>
          </p:nvPr>
        </p:nvSpPr>
        <p:spPr/>
        <p:txBody>
          <a:bodyPr/>
          <a:lstStyle/>
          <a:p>
            <a:fld id="{4C613479-9BD1-4A20-99E9-D561E825134A}" type="slidenum">
              <a:rPr lang="es-CL" smtClean="0"/>
              <a:t>‹Nº›</a:t>
            </a:fld>
            <a:endParaRPr lang="es-CL"/>
          </a:p>
        </p:txBody>
      </p:sp>
    </p:spTree>
    <p:extLst>
      <p:ext uri="{BB962C8B-B14F-4D97-AF65-F5344CB8AC3E}">
        <p14:creationId xmlns:p14="http://schemas.microsoft.com/office/powerpoint/2010/main" val="1698792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F747E8E3-B280-4518-A724-D2C22ADACA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 xmlns:a16="http://schemas.microsoft.com/office/drawing/2014/main" id="{C078D799-3424-4C57-A3D5-6F4A2E3EF9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 xmlns:a16="http://schemas.microsoft.com/office/drawing/2014/main" id="{182899E6-026E-4329-9F79-DF3F950114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70F8F8-9286-4796-B2A7-610C33D842FF}" type="datetimeFigureOut">
              <a:rPr lang="es-CL" smtClean="0"/>
              <a:t>18-12-2020</a:t>
            </a:fld>
            <a:endParaRPr lang="es-CL"/>
          </a:p>
        </p:txBody>
      </p:sp>
      <p:sp>
        <p:nvSpPr>
          <p:cNvPr id="5" name="Marcador de pie de página 4">
            <a:extLst>
              <a:ext uri="{FF2B5EF4-FFF2-40B4-BE49-F238E27FC236}">
                <a16:creationId xmlns="" xmlns:a16="http://schemas.microsoft.com/office/drawing/2014/main" id="{AF6618DB-B45A-47C6-B8B1-F753029485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 xmlns:a16="http://schemas.microsoft.com/office/drawing/2014/main" id="{A18CD626-24FE-4DEE-A648-F9063C7935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13479-9BD1-4A20-99E9-D561E825134A}" type="slidenum">
              <a:rPr lang="es-CL" smtClean="0"/>
              <a:t>‹Nº›</a:t>
            </a:fld>
            <a:endParaRPr lang="es-CL"/>
          </a:p>
        </p:txBody>
      </p:sp>
    </p:spTree>
    <p:extLst>
      <p:ext uri="{BB962C8B-B14F-4D97-AF65-F5344CB8AC3E}">
        <p14:creationId xmlns:p14="http://schemas.microsoft.com/office/powerpoint/2010/main" val="3515822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D4A0257-06C1-4407-A067-A293679CF147}"/>
              </a:ext>
            </a:extLst>
          </p:cNvPr>
          <p:cNvSpPr>
            <a:spLocks noGrp="1"/>
          </p:cNvSpPr>
          <p:nvPr>
            <p:ph type="ctrTitle"/>
          </p:nvPr>
        </p:nvSpPr>
        <p:spPr>
          <a:xfrm>
            <a:off x="1524000" y="1122363"/>
            <a:ext cx="9144000" cy="3554140"/>
          </a:xfrm>
        </p:spPr>
        <p:txBody>
          <a:bodyPr>
            <a:normAutofit fontScale="90000"/>
          </a:bodyPr>
          <a:lstStyle/>
          <a:p>
            <a:pPr marL="270510" marR="391160" indent="-270510">
              <a:lnSpc>
                <a:spcPct val="150000"/>
              </a:lnSpc>
            </a:pPr>
            <a:r>
              <a:rPr lang="es-CL" sz="8000" b="1" dirty="0" smtClean="0"/>
              <a:t/>
            </a:r>
            <a:br>
              <a:rPr lang="es-CL" sz="8000" b="1" dirty="0" smtClean="0"/>
            </a:br>
            <a:r>
              <a:rPr lang="es-CL" sz="8000" b="1" dirty="0" smtClean="0"/>
              <a:t/>
            </a:r>
            <a:br>
              <a:rPr lang="es-CL" sz="8000" b="1" dirty="0" smtClean="0"/>
            </a:br>
            <a:r>
              <a:rPr lang="es-ES" sz="4000" b="1" dirty="0">
                <a:latin typeface="Calibri"/>
                <a:ea typeface="Noto Sans CJK SC Regular"/>
                <a:cs typeface="FreeSans"/>
              </a:rPr>
              <a:t>COMITÉ NACIONAL </a:t>
            </a:r>
            <a:r>
              <a:rPr lang="es-ES" sz="4000" b="1">
                <a:latin typeface="Calibri"/>
                <a:ea typeface="Noto Sans CJK SC Regular"/>
                <a:cs typeface="FreeSans"/>
              </a:rPr>
              <a:t>DE </a:t>
            </a:r>
            <a:r>
              <a:rPr lang="es-ES" sz="4000" b="1" smtClean="0">
                <a:latin typeface="Calibri"/>
                <a:ea typeface="Noto Sans CJK SC Regular"/>
                <a:cs typeface="FreeSans"/>
              </a:rPr>
              <a:t>JÓVENES</a:t>
            </a:r>
            <a:r>
              <a:rPr lang="es-CL" sz="4000" dirty="0">
                <a:latin typeface="Liberation Serif"/>
                <a:ea typeface="Noto Sans CJK SC Regular"/>
                <a:cs typeface="FreeSans"/>
              </a:rPr>
              <a:t/>
            </a:r>
            <a:br>
              <a:rPr lang="es-CL" sz="4000" dirty="0">
                <a:latin typeface="Liberation Serif"/>
                <a:ea typeface="Noto Sans CJK SC Regular"/>
                <a:cs typeface="FreeSans"/>
              </a:rPr>
            </a:br>
            <a:r>
              <a:rPr lang="es-ES" sz="4000" b="1" dirty="0">
                <a:latin typeface="Calibri"/>
                <a:ea typeface="Noto Sans CJK SC Regular"/>
                <a:cs typeface="FreeSans"/>
              </a:rPr>
              <a:t>ANEJUD CHILE</a:t>
            </a:r>
            <a:endParaRPr lang="es-CL" sz="4000" b="1" dirty="0"/>
          </a:p>
        </p:txBody>
      </p:sp>
      <p:sp>
        <p:nvSpPr>
          <p:cNvPr id="3" name="Subtítulo 2">
            <a:extLst>
              <a:ext uri="{FF2B5EF4-FFF2-40B4-BE49-F238E27FC236}">
                <a16:creationId xmlns="" xmlns:a16="http://schemas.microsoft.com/office/drawing/2014/main" id="{CDB5483A-84B3-459D-8877-95D3FF767D32}"/>
              </a:ext>
            </a:extLst>
          </p:cNvPr>
          <p:cNvSpPr>
            <a:spLocks noGrp="1"/>
          </p:cNvSpPr>
          <p:nvPr>
            <p:ph type="subTitle" idx="1"/>
          </p:nvPr>
        </p:nvSpPr>
        <p:spPr>
          <a:xfrm>
            <a:off x="2052917" y="4676503"/>
            <a:ext cx="9144000" cy="1627368"/>
          </a:xfrm>
        </p:spPr>
        <p:txBody>
          <a:bodyPr/>
          <a:lstStyle/>
          <a:p>
            <a:endParaRPr lang="es-CL" dirty="0" smtClean="0"/>
          </a:p>
          <a:p>
            <a:endParaRPr lang="es-CL" dirty="0"/>
          </a:p>
          <a:p>
            <a:endParaRPr lang="es-CL" dirty="0"/>
          </a:p>
        </p:txBody>
      </p:sp>
      <p:pic>
        <p:nvPicPr>
          <p:cNvPr id="4" name="Picture 2">
            <a:extLst>
              <a:ext uri="{FF2B5EF4-FFF2-40B4-BE49-F238E27FC236}">
                <a16:creationId xmlns="" xmlns:a16="http://schemas.microsoft.com/office/drawing/2014/main" id="{5A550EE5-0A65-4920-B38C-9443154C0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9390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E355445-5F37-4028-97D7-B53A3BC4E69B}"/>
              </a:ext>
            </a:extLst>
          </p:cNvPr>
          <p:cNvSpPr>
            <a:spLocks noGrp="1"/>
          </p:cNvSpPr>
          <p:nvPr>
            <p:ph type="title"/>
          </p:nvPr>
        </p:nvSpPr>
        <p:spPr>
          <a:xfrm>
            <a:off x="847163" y="1611694"/>
            <a:ext cx="10515600" cy="757433"/>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p>
            <a:r>
              <a:rPr lang="es-CL" b="1" dirty="0" smtClean="0"/>
              <a:t>PRE-HISTORIA</a:t>
            </a:r>
            <a:r>
              <a:rPr lang="es-CL" b="1" dirty="0" smtClean="0">
                <a:solidFill>
                  <a:schemeClr val="dk1"/>
                </a:solidFill>
                <a:latin typeface="+mn-lt"/>
                <a:ea typeface="+mn-ea"/>
                <a:cs typeface="+mn-cs"/>
              </a:rPr>
              <a:t>:</a:t>
            </a:r>
            <a:endParaRPr lang="es-CL" b="1" dirty="0">
              <a:solidFill>
                <a:schemeClr val="dk1"/>
              </a:solidFill>
              <a:latin typeface="+mn-lt"/>
              <a:ea typeface="+mn-ea"/>
              <a:cs typeface="+mn-cs"/>
            </a:endParaRPr>
          </a:p>
        </p:txBody>
      </p:sp>
      <p:sp>
        <p:nvSpPr>
          <p:cNvPr id="3" name="Marcador de contenido 2">
            <a:extLst>
              <a:ext uri="{FF2B5EF4-FFF2-40B4-BE49-F238E27FC236}">
                <a16:creationId xmlns="" xmlns:a16="http://schemas.microsoft.com/office/drawing/2014/main" id="{F04F3A8D-ECCA-4965-A1D1-19D33D5BB74A}"/>
              </a:ext>
            </a:extLst>
          </p:cNvPr>
          <p:cNvSpPr>
            <a:spLocks noGrp="1"/>
          </p:cNvSpPr>
          <p:nvPr>
            <p:ph idx="1"/>
          </p:nvPr>
        </p:nvSpPr>
        <p:spPr>
          <a:xfrm>
            <a:off x="847163" y="2660166"/>
            <a:ext cx="10515600" cy="3769209"/>
          </a:xfrm>
        </p:spPr>
        <p:txBody>
          <a:bodyPr/>
          <a:lstStyle/>
          <a:p>
            <a:r>
              <a:rPr lang="es-CL" dirty="0"/>
              <a:t>Anejud Chile, desde hace años y por medio de su participación en la ISP (Internacional de Servicios Públicos), ha fomentado la participación de las y los jóvenes del Gremio.</a:t>
            </a:r>
          </a:p>
          <a:p>
            <a:r>
              <a:rPr lang="es-CL" dirty="0"/>
              <a:t>En el año 2010 en el desarrollo del Plan Estratégico de ANEJUD se recalca la importancia de “formar nuevos líderes para la incorporación de savia nueva a las dirigencias regionales y nacional”.</a:t>
            </a:r>
          </a:p>
          <a:p>
            <a:r>
              <a:rPr lang="es-CL" dirty="0"/>
              <a:t>Uno de los objetivos del Plan Estratégico era Incrementar la participación de las y los Jóvenes en Anejud Chile.</a:t>
            </a:r>
          </a:p>
          <a:p>
            <a:endParaRPr lang="es-CL" i="1" dirty="0"/>
          </a:p>
        </p:txBody>
      </p:sp>
      <p:pic>
        <p:nvPicPr>
          <p:cNvPr id="4" name="Picture 2">
            <a:extLst>
              <a:ext uri="{FF2B5EF4-FFF2-40B4-BE49-F238E27FC236}">
                <a16:creationId xmlns="" xmlns:a16="http://schemas.microsoft.com/office/drawing/2014/main" id="{D82D34F1-7596-48F8-AE36-439967395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5848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F04F3A8D-ECCA-4965-A1D1-19D33D5BB74A}"/>
              </a:ext>
            </a:extLst>
          </p:cNvPr>
          <p:cNvSpPr>
            <a:spLocks noGrp="1"/>
          </p:cNvSpPr>
          <p:nvPr>
            <p:ph idx="1"/>
          </p:nvPr>
        </p:nvSpPr>
        <p:spPr>
          <a:xfrm>
            <a:off x="838200" y="2369127"/>
            <a:ext cx="10515600" cy="3907848"/>
          </a:xfrm>
        </p:spPr>
        <p:txBody>
          <a:bodyPr>
            <a:normAutofit fontScale="62500" lnSpcReduction="20000"/>
          </a:bodyPr>
          <a:lstStyle/>
          <a:p>
            <a:pPr marL="0" indent="0">
              <a:lnSpc>
                <a:spcPct val="107000"/>
              </a:lnSpc>
              <a:spcAft>
                <a:spcPts val="800"/>
              </a:spcAft>
              <a:buNone/>
            </a:pPr>
            <a:r>
              <a:rPr lang="es-CL" dirty="0" smtClean="0">
                <a:ea typeface="Calibri"/>
                <a:cs typeface="Times New Roman"/>
              </a:rPr>
              <a:t>El </a:t>
            </a:r>
            <a:r>
              <a:rPr lang="es-CL" dirty="0">
                <a:ea typeface="Calibri"/>
                <a:cs typeface="Times New Roman"/>
              </a:rPr>
              <a:t>Comité Nacional Jóvenes de ANEJUD nace formalmente en el mes de abril de 2013. </a:t>
            </a:r>
          </a:p>
          <a:p>
            <a:pPr marL="0" indent="0">
              <a:lnSpc>
                <a:spcPct val="107000"/>
              </a:lnSpc>
              <a:spcAft>
                <a:spcPts val="800"/>
              </a:spcAft>
              <a:buNone/>
            </a:pPr>
            <a:r>
              <a:rPr lang="es-CL" dirty="0">
                <a:ea typeface="Calibri"/>
                <a:cs typeface="Times New Roman"/>
              </a:rPr>
              <a:t>Conformación original: </a:t>
            </a:r>
          </a:p>
          <a:p>
            <a:pPr marL="0" indent="0">
              <a:lnSpc>
                <a:spcPct val="107000"/>
              </a:lnSpc>
              <a:spcAft>
                <a:spcPts val="800"/>
              </a:spcAft>
              <a:buNone/>
            </a:pPr>
            <a:r>
              <a:rPr lang="es-CL" dirty="0">
                <a:ea typeface="Calibri"/>
                <a:cs typeface="Times New Roman"/>
              </a:rPr>
              <a:t>	Delegados/as menores de 35 años pertenecientes a la mayoría de las Regionales, dirigentes/as y socios y socias seleccionados por sus Directorios regionales o por la Nacional por su participación activa en nuestra 	Asociación.</a:t>
            </a:r>
          </a:p>
          <a:p>
            <a:pPr marL="0" indent="0">
              <a:lnSpc>
                <a:spcPct val="107000"/>
              </a:lnSpc>
              <a:spcAft>
                <a:spcPts val="800"/>
              </a:spcAft>
              <a:buNone/>
            </a:pPr>
            <a:r>
              <a:rPr lang="es-CL" dirty="0">
                <a:ea typeface="Calibri"/>
                <a:cs typeface="Times New Roman"/>
              </a:rPr>
              <a:t>Contaba con la participación de 20 jóvenes (9 hombres y 11 mujeres), siendo sus Coordinadores: Ivonne Iturriaga Brito y Bernardo Gómez Verdejo.</a:t>
            </a:r>
          </a:p>
          <a:p>
            <a:pPr marL="0" indent="0">
              <a:lnSpc>
                <a:spcPct val="107000"/>
              </a:lnSpc>
              <a:spcAft>
                <a:spcPts val="800"/>
              </a:spcAft>
              <a:buNone/>
            </a:pPr>
            <a:r>
              <a:rPr lang="es-CL" sz="3200" b="1" dirty="0" smtClean="0">
                <a:ea typeface="Calibri"/>
                <a:cs typeface="Times New Roman"/>
              </a:rPr>
              <a:t>Hito </a:t>
            </a:r>
            <a:r>
              <a:rPr lang="es-CL" sz="3200" b="1" dirty="0">
                <a:ea typeface="Calibri"/>
                <a:cs typeface="Times New Roman"/>
              </a:rPr>
              <a:t>importante fue la inclusión de los jóvenes en la Reforma de Estatutos de Anejud Chile</a:t>
            </a:r>
            <a:endParaRPr lang="es-CL" dirty="0">
              <a:ea typeface="Calibri"/>
              <a:cs typeface="Times New Roman"/>
            </a:endParaRPr>
          </a:p>
          <a:p>
            <a:pPr marL="0" indent="0">
              <a:lnSpc>
                <a:spcPct val="107000"/>
              </a:lnSpc>
              <a:spcAft>
                <a:spcPts val="800"/>
              </a:spcAft>
              <a:buNone/>
            </a:pPr>
            <a:r>
              <a:rPr lang="es-CL" dirty="0">
                <a:ea typeface="Calibri"/>
                <a:cs typeface="Times New Roman"/>
              </a:rPr>
              <a:t>Cambia forma de elección: son elegidos por los mismos socios y socias menores de 35 años por región</a:t>
            </a:r>
            <a:r>
              <a:rPr lang="es-CL" dirty="0" smtClean="0">
                <a:ea typeface="Calibri"/>
                <a:cs typeface="Times New Roman"/>
              </a:rPr>
              <a:t>.</a:t>
            </a:r>
            <a:endParaRPr lang="es-CL" dirty="0">
              <a:ea typeface="Calibri"/>
              <a:cs typeface="Times New Roman"/>
            </a:endParaRPr>
          </a:p>
        </p:txBody>
      </p:sp>
      <p:pic>
        <p:nvPicPr>
          <p:cNvPr id="4" name="Picture 2">
            <a:extLst>
              <a:ext uri="{FF2B5EF4-FFF2-40B4-BE49-F238E27FC236}">
                <a16:creationId xmlns="" xmlns:a16="http://schemas.microsoft.com/office/drawing/2014/main" id="{D82D34F1-7596-48F8-AE36-439967395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ítulo 1">
            <a:extLst>
              <a:ext uri="{FF2B5EF4-FFF2-40B4-BE49-F238E27FC236}">
                <a16:creationId xmlns="" xmlns:a16="http://schemas.microsoft.com/office/drawing/2014/main" id="{4E355445-5F37-4028-97D7-B53A3BC4E69B}"/>
              </a:ext>
            </a:extLst>
          </p:cNvPr>
          <p:cNvSpPr txBox="1">
            <a:spLocks/>
          </p:cNvSpPr>
          <p:nvPr/>
        </p:nvSpPr>
        <p:spPr>
          <a:xfrm>
            <a:off x="847163" y="1611694"/>
            <a:ext cx="10515600" cy="757433"/>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CL" b="1" dirty="0" smtClean="0"/>
              <a:t>HISTORIA:</a:t>
            </a:r>
            <a:endParaRPr lang="es-CL" b="1" dirty="0"/>
          </a:p>
        </p:txBody>
      </p:sp>
    </p:spTree>
    <p:extLst>
      <p:ext uri="{BB962C8B-B14F-4D97-AF65-F5344CB8AC3E}">
        <p14:creationId xmlns:p14="http://schemas.microsoft.com/office/powerpoint/2010/main" val="2990355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F04F3A8D-ECCA-4965-A1D1-19D33D5BB74A}"/>
              </a:ext>
            </a:extLst>
          </p:cNvPr>
          <p:cNvSpPr>
            <a:spLocks noGrp="1"/>
          </p:cNvSpPr>
          <p:nvPr>
            <p:ph idx="1"/>
          </p:nvPr>
        </p:nvSpPr>
        <p:spPr>
          <a:xfrm>
            <a:off x="847163" y="1796209"/>
            <a:ext cx="10707528" cy="4351338"/>
          </a:xfrm>
        </p:spPr>
        <p:txBody>
          <a:bodyPr>
            <a:normAutofit/>
          </a:bodyPr>
          <a:lstStyle/>
          <a:p>
            <a:r>
              <a:rPr lang="es-CL" sz="2000" dirty="0"/>
              <a:t>A</a:t>
            </a:r>
            <a:r>
              <a:rPr lang="es-CL" sz="2000" dirty="0" smtClean="0"/>
              <a:t>ño </a:t>
            </a:r>
            <a:r>
              <a:rPr lang="es-CL" sz="2000" dirty="0"/>
              <a:t>2014 se desarrolló una labor de recopilación estadística de la cantidad de funcionarios que del escalafón de empleados del Poder Judicial son menores de 35 años. Dicho informe fue entregado al Directorio Nacional de la época. </a:t>
            </a:r>
            <a:endParaRPr lang="es-CL" sz="2000" dirty="0" smtClean="0"/>
          </a:p>
          <a:p>
            <a:r>
              <a:rPr lang="es-CL" sz="2000" dirty="0"/>
              <a:t>A</a:t>
            </a:r>
            <a:r>
              <a:rPr lang="es-CL" sz="2000" dirty="0" smtClean="0"/>
              <a:t>ño </a:t>
            </a:r>
            <a:r>
              <a:rPr lang="es-CL" sz="2000" dirty="0"/>
              <a:t>2015 marca un hito fundamental en el tiempo de vida de nuestro comité, ya que el 18 de junio, se incluye en los Estatutos de Anejud Chile al Comité Nacional de Jóvenes de Anejud Chile – CNJ Anejud Chile, como órgano </a:t>
            </a:r>
            <a:r>
              <a:rPr lang="es-CL" sz="2000" dirty="0" smtClean="0"/>
              <a:t>asesor del Directorio Nacional.</a:t>
            </a:r>
          </a:p>
          <a:p>
            <a:r>
              <a:rPr lang="es-CL" sz="2000" dirty="0" smtClean="0"/>
              <a:t>Año </a:t>
            </a:r>
            <a:r>
              <a:rPr lang="es-CL" sz="2000" dirty="0"/>
              <a:t>2017 los esfuerzos fueron enfocados en estudiar, examinar, corregir y fortalecer las políticas de respeto y promoción de la carrera funcionaria y en presentar ideas para mejorar la regulación relativa a las políticas de reclutamiento y selección, basado en generar instancias de promoción de los funcionarios y fomentar la carrera </a:t>
            </a:r>
            <a:r>
              <a:rPr lang="es-CL" sz="2000" dirty="0" smtClean="0"/>
              <a:t>funcionaria,</a:t>
            </a:r>
          </a:p>
          <a:p>
            <a:r>
              <a:rPr lang="es-CL" sz="2000" dirty="0"/>
              <a:t>A</a:t>
            </a:r>
            <a:r>
              <a:rPr lang="es-CL" sz="2000" dirty="0" smtClean="0"/>
              <a:t>ño </a:t>
            </a:r>
            <a:r>
              <a:rPr lang="es-CL" sz="2000" dirty="0"/>
              <a:t>2018 el Comité cuenta con la participación activa de 16 jóvenes (6 hombres y 10 mujeres). Además, se realiza un levantamiento estadístico el cual permita a nuestra Asociación conocer la realidad actual de la afiliación de los/as jóvenes del Poder Judicial a la Anejud Chile</a:t>
            </a:r>
          </a:p>
        </p:txBody>
      </p:sp>
      <p:pic>
        <p:nvPicPr>
          <p:cNvPr id="4" name="Picture 2">
            <a:extLst>
              <a:ext uri="{FF2B5EF4-FFF2-40B4-BE49-F238E27FC236}">
                <a16:creationId xmlns="" xmlns:a16="http://schemas.microsoft.com/office/drawing/2014/main" id="{D82D34F1-7596-48F8-AE36-439967395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599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F04F3A8D-ECCA-4965-A1D1-19D33D5BB74A}"/>
              </a:ext>
            </a:extLst>
          </p:cNvPr>
          <p:cNvSpPr>
            <a:spLocks noGrp="1"/>
          </p:cNvSpPr>
          <p:nvPr>
            <p:ph idx="1"/>
          </p:nvPr>
        </p:nvSpPr>
        <p:spPr>
          <a:xfrm>
            <a:off x="847163" y="1796209"/>
            <a:ext cx="10707528" cy="4351338"/>
          </a:xfrm>
        </p:spPr>
        <p:txBody>
          <a:bodyPr>
            <a:normAutofit fontScale="92500" lnSpcReduction="10000"/>
          </a:bodyPr>
          <a:lstStyle/>
          <a:p>
            <a:pPr marL="179388" indent="0" algn="just">
              <a:buNone/>
            </a:pPr>
            <a:r>
              <a:rPr lang="es-CL" dirty="0"/>
              <a:t>Entre el período de mayo 2019 a marzo 2020, el Comité cuenta con la participación de 10 jóvenes (6 hombres y 4 mujeres). Se finalizó el trabajo ya iniciado durante el año anterior a través de un estudio cuantitativo y cualitativo, a fin de conocer la visión de los jóvenes del Poder Judicial de socios y no socios de Anejud Chile, menores de 35 años. Entre los días 21 y 28 de junio de 2019, Gustavo Rojas, Coordinador del Comité, participó de la reunión de Jóvenes de la ISP, la Conferencia Regional Interamericana (IAMRECON) y la reunión de la Subregión en Buenos Aires, Argentina. Debido a la contingencia social se desarrollaron trabajos en línea, siendo uno de los primeros órganos </a:t>
            </a:r>
            <a:r>
              <a:rPr lang="es-CL" dirty="0" smtClean="0"/>
              <a:t>de </a:t>
            </a:r>
            <a:r>
              <a:rPr lang="es-CL" dirty="0"/>
              <a:t>la asociación en recurrir a plataformas virtuales para realizar sus </a:t>
            </a:r>
            <a:r>
              <a:rPr lang="es-CL" dirty="0" smtClean="0"/>
              <a:t>reuniones, en atención a la distancia física existente entre los participantes.</a:t>
            </a:r>
            <a:endParaRPr lang="es-CL" dirty="0"/>
          </a:p>
        </p:txBody>
      </p:sp>
      <p:pic>
        <p:nvPicPr>
          <p:cNvPr id="4" name="Picture 2">
            <a:extLst>
              <a:ext uri="{FF2B5EF4-FFF2-40B4-BE49-F238E27FC236}">
                <a16:creationId xmlns="" xmlns:a16="http://schemas.microsoft.com/office/drawing/2014/main" id="{D82D34F1-7596-48F8-AE36-439967395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2439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E355445-5F37-4028-97D7-B53A3BC4E69B}"/>
              </a:ext>
            </a:extLst>
          </p:cNvPr>
          <p:cNvSpPr>
            <a:spLocks noGrp="1"/>
          </p:cNvSpPr>
          <p:nvPr>
            <p:ph type="title"/>
          </p:nvPr>
        </p:nvSpPr>
        <p:spPr>
          <a:xfrm>
            <a:off x="838200" y="1334603"/>
            <a:ext cx="10515600" cy="541822"/>
          </a:xfrm>
        </p:spPr>
        <p:txBody>
          <a:bodyPr>
            <a:normAutofit fontScale="90000"/>
          </a:bodyPr>
          <a:lstStyle/>
          <a:p>
            <a:r>
              <a:rPr lang="es-CL" b="1" dirty="0" smtClean="0"/>
              <a:t>NUESTRA POLÍTICA DE JUVENTUD</a:t>
            </a:r>
            <a:endParaRPr lang="es-CL" b="1" dirty="0"/>
          </a:p>
        </p:txBody>
      </p:sp>
      <p:sp>
        <p:nvSpPr>
          <p:cNvPr id="3" name="Marcador de contenido 2">
            <a:extLst>
              <a:ext uri="{FF2B5EF4-FFF2-40B4-BE49-F238E27FC236}">
                <a16:creationId xmlns="" xmlns:a16="http://schemas.microsoft.com/office/drawing/2014/main" id="{F04F3A8D-ECCA-4965-A1D1-19D33D5BB74A}"/>
              </a:ext>
            </a:extLst>
          </p:cNvPr>
          <p:cNvSpPr>
            <a:spLocks noGrp="1"/>
          </p:cNvSpPr>
          <p:nvPr>
            <p:ph idx="1"/>
          </p:nvPr>
        </p:nvSpPr>
        <p:spPr>
          <a:xfrm>
            <a:off x="838200" y="1796209"/>
            <a:ext cx="10707528" cy="4351338"/>
          </a:xfrm>
        </p:spPr>
        <p:txBody>
          <a:bodyPr>
            <a:normAutofit/>
          </a:bodyPr>
          <a:lstStyle/>
          <a:p>
            <a:r>
              <a:rPr lang="es-CL" dirty="0"/>
              <a:t>Nace el día 21 de junio de 2013.</a:t>
            </a:r>
          </a:p>
          <a:p>
            <a:pPr algn="just"/>
            <a:r>
              <a:rPr lang="es-CL" dirty="0" smtClean="0"/>
              <a:t>Visión</a:t>
            </a:r>
            <a:r>
              <a:rPr lang="es-CL" dirty="0"/>
              <a:t>: </a:t>
            </a:r>
            <a:r>
              <a:rPr lang="es-CL" dirty="0" smtClean="0"/>
              <a:t>“Ser </a:t>
            </a:r>
            <a:r>
              <a:rPr lang="es-CL" dirty="0"/>
              <a:t>un comité asesor del Directorio Nacional de la Anejud Chile que construya la perspectiva de juventud dentro de la organización con el propósito de que se reconozca a los/as Jóvenes Empleados del Poder Judicial, como un actor estratégico para el fortalecimiento del Gremio.”</a:t>
            </a:r>
          </a:p>
          <a:p>
            <a:pPr algn="just"/>
            <a:r>
              <a:rPr lang="es-CL" dirty="0"/>
              <a:t>Misión : </a:t>
            </a:r>
            <a:r>
              <a:rPr lang="es-CL" dirty="0" smtClean="0"/>
              <a:t>“Representar </a:t>
            </a:r>
            <a:r>
              <a:rPr lang="es-CL" dirty="0"/>
              <a:t>y defender a los/as Jóvenes Empleados del Poder Judicial de hasta 35 años de edad, defendiendo sus derechos y condiciones laborales; y fomentando una mayor afiliación y participación de este </a:t>
            </a:r>
            <a:r>
              <a:rPr lang="es-CL"/>
              <a:t>grupo </a:t>
            </a:r>
            <a:r>
              <a:rPr lang="es-CL" smtClean="0"/>
              <a:t>atareo </a:t>
            </a:r>
            <a:r>
              <a:rPr lang="es-CL" dirty="0"/>
              <a:t>en la Anejud Chile.” </a:t>
            </a:r>
          </a:p>
          <a:p>
            <a:endParaRPr lang="es-CL" dirty="0"/>
          </a:p>
        </p:txBody>
      </p:sp>
      <p:pic>
        <p:nvPicPr>
          <p:cNvPr id="4" name="Picture 2">
            <a:extLst>
              <a:ext uri="{FF2B5EF4-FFF2-40B4-BE49-F238E27FC236}">
                <a16:creationId xmlns="" xmlns:a16="http://schemas.microsoft.com/office/drawing/2014/main" id="{D82D34F1-7596-48F8-AE36-439967395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2761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E355445-5F37-4028-97D7-B53A3BC4E69B}"/>
              </a:ext>
            </a:extLst>
          </p:cNvPr>
          <p:cNvSpPr>
            <a:spLocks noGrp="1"/>
          </p:cNvSpPr>
          <p:nvPr>
            <p:ph type="title"/>
          </p:nvPr>
        </p:nvSpPr>
        <p:spPr>
          <a:xfrm>
            <a:off x="847163" y="1524001"/>
            <a:ext cx="10515600" cy="609600"/>
          </a:xfrm>
          <a:noFill/>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fontScale="90000"/>
          </a:bodyPr>
          <a:lstStyle/>
          <a:p>
            <a:r>
              <a:rPr lang="es-CL" b="1" dirty="0" smtClean="0"/>
              <a:t>VALORES</a:t>
            </a:r>
            <a:endParaRPr lang="es-CL" b="1" dirty="0">
              <a:solidFill>
                <a:schemeClr val="dk1"/>
              </a:solidFill>
              <a:latin typeface="+mn-lt"/>
              <a:ea typeface="+mn-ea"/>
              <a:cs typeface="+mn-cs"/>
            </a:endParaRPr>
          </a:p>
        </p:txBody>
      </p:sp>
      <p:pic>
        <p:nvPicPr>
          <p:cNvPr id="4" name="Picture 2">
            <a:extLst>
              <a:ext uri="{FF2B5EF4-FFF2-40B4-BE49-F238E27FC236}">
                <a16:creationId xmlns="" xmlns:a16="http://schemas.microsoft.com/office/drawing/2014/main" id="{D82D34F1-7596-48F8-AE36-439967395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838200" y="2495549"/>
            <a:ext cx="10515600" cy="3681413"/>
          </a:xfrm>
        </p:spPr>
        <p:txBody>
          <a:bodyPr>
            <a:normAutofit fontScale="92500" lnSpcReduction="10000"/>
          </a:bodyPr>
          <a:lstStyle/>
          <a:p>
            <a:r>
              <a:rPr lang="es-CL" b="1" dirty="0"/>
              <a:t>Integridad</a:t>
            </a:r>
            <a:endParaRPr lang="es-CL" dirty="0"/>
          </a:p>
          <a:p>
            <a:r>
              <a:rPr lang="es-CL" b="1" dirty="0"/>
              <a:t>Constancia</a:t>
            </a:r>
            <a:endParaRPr lang="es-CL" dirty="0"/>
          </a:p>
          <a:p>
            <a:r>
              <a:rPr lang="es-CL" b="1" dirty="0"/>
              <a:t>Empatía</a:t>
            </a:r>
            <a:endParaRPr lang="es-CL" dirty="0"/>
          </a:p>
          <a:p>
            <a:r>
              <a:rPr lang="es-CL" b="1" dirty="0"/>
              <a:t>Coherencia</a:t>
            </a:r>
            <a:endParaRPr lang="es-CL" dirty="0"/>
          </a:p>
          <a:p>
            <a:r>
              <a:rPr lang="es-CL" b="1" dirty="0"/>
              <a:t>Tolerancia</a:t>
            </a:r>
            <a:endParaRPr lang="es-CL" dirty="0"/>
          </a:p>
          <a:p>
            <a:r>
              <a:rPr lang="es-CL" b="1" dirty="0"/>
              <a:t>Inclusión</a:t>
            </a:r>
            <a:endParaRPr lang="es-CL" dirty="0"/>
          </a:p>
          <a:p>
            <a:r>
              <a:rPr lang="es-CL" b="1" dirty="0"/>
              <a:t>Responsabilidad</a:t>
            </a:r>
            <a:endParaRPr lang="es-CL" dirty="0"/>
          </a:p>
          <a:p>
            <a:r>
              <a:rPr lang="es-CL" b="1" dirty="0"/>
              <a:t>Lealtad</a:t>
            </a:r>
            <a:endParaRPr lang="es-CL" dirty="0"/>
          </a:p>
          <a:p>
            <a:endParaRPr lang="es-CL" dirty="0"/>
          </a:p>
        </p:txBody>
      </p:sp>
    </p:spTree>
    <p:extLst>
      <p:ext uri="{BB962C8B-B14F-4D97-AF65-F5344CB8AC3E}">
        <p14:creationId xmlns:p14="http://schemas.microsoft.com/office/powerpoint/2010/main" val="3036581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 xmlns:a16="http://schemas.microsoft.com/office/drawing/2014/main" id="{D82D34F1-7596-48F8-AE36-439967395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contenido"/>
          <p:cNvSpPr>
            <a:spLocks noGrp="1"/>
          </p:cNvSpPr>
          <p:nvPr>
            <p:ph idx="1"/>
          </p:nvPr>
        </p:nvSpPr>
        <p:spPr>
          <a:xfrm>
            <a:off x="838200" y="2285999"/>
            <a:ext cx="10515600" cy="3890963"/>
          </a:xfrm>
        </p:spPr>
        <p:txBody>
          <a:bodyPr>
            <a:normAutofit fontScale="70000" lnSpcReduction="20000"/>
          </a:bodyPr>
          <a:lstStyle/>
          <a:p>
            <a:pPr algn="just"/>
            <a:r>
              <a:rPr lang="es-CL" u="sng" dirty="0"/>
              <a:t>Objetivo general: </a:t>
            </a:r>
            <a:r>
              <a:rPr lang="es-CL" dirty="0"/>
              <a:t>Es la de “Representar a los/as jóvenes Empleados del Poder Judicial dentro de ANEJUD, defendiendo sus derechos y condiciones laborales desde la perspectiva de juventud, fomentando, asimismo, una mayor afiliación y participación de este grupo etario en nuestra Organización.” </a:t>
            </a:r>
          </a:p>
          <a:p>
            <a:pPr algn="just"/>
            <a:r>
              <a:rPr lang="es-CL" u="sng" dirty="0"/>
              <a:t>Específicos: </a:t>
            </a:r>
            <a:endParaRPr lang="es-CL" dirty="0"/>
          </a:p>
          <a:p>
            <a:pPr algn="just">
              <a:buFont typeface="Wingdings" pitchFamily="2" charset="2"/>
              <a:buChar char="ü"/>
            </a:pPr>
            <a:r>
              <a:rPr lang="es-CL" dirty="0"/>
              <a:t>Ser la voz de los/as Empleados/as jóvenes del Poder Judicial.</a:t>
            </a:r>
          </a:p>
          <a:p>
            <a:pPr algn="just">
              <a:buFont typeface="Wingdings" pitchFamily="2" charset="2"/>
              <a:buChar char="ü"/>
            </a:pPr>
            <a:r>
              <a:rPr lang="es-CL" dirty="0"/>
              <a:t>Lograr la participación activa de los jóvenes de ANEJUD.</a:t>
            </a:r>
          </a:p>
          <a:p>
            <a:pPr algn="just">
              <a:buFont typeface="Wingdings" pitchFamily="2" charset="2"/>
              <a:buChar char="ü"/>
            </a:pPr>
            <a:r>
              <a:rPr lang="es-CL" dirty="0"/>
              <a:t>Fomentar la creación de espacios de capacitación que entreguen a los/as jóvenes de ANEJUD.</a:t>
            </a:r>
          </a:p>
          <a:p>
            <a:pPr algn="just">
              <a:buFont typeface="Wingdings" pitchFamily="2" charset="2"/>
              <a:buChar char="ü"/>
            </a:pPr>
            <a:r>
              <a:rPr lang="es-CL" dirty="0"/>
              <a:t>Crear técnicas de difusión en cuanto al trabajo que realiza ANEJUD y logros alcanzados al respecto. </a:t>
            </a:r>
          </a:p>
          <a:p>
            <a:pPr algn="just">
              <a:buFont typeface="Wingdings" pitchFamily="2" charset="2"/>
              <a:buChar char="ü"/>
            </a:pPr>
            <a:r>
              <a:rPr lang="es-CL" dirty="0"/>
              <a:t>Crear espacios con perspectivas de juventud respecto a los temas laborales y gremiales de interés para los/as Jóvenes del Poder Judicial.</a:t>
            </a:r>
          </a:p>
          <a:p>
            <a:pPr algn="just">
              <a:buFont typeface="Wingdings" pitchFamily="2" charset="2"/>
              <a:buChar char="ü"/>
            </a:pPr>
            <a:r>
              <a:rPr lang="es-CL" dirty="0"/>
              <a:t>Impulsar la incorporación de socios/as jóvenes a ANEJUD</a:t>
            </a:r>
          </a:p>
          <a:p>
            <a:endParaRPr lang="es-CL" dirty="0"/>
          </a:p>
        </p:txBody>
      </p:sp>
      <p:sp>
        <p:nvSpPr>
          <p:cNvPr id="7" name="Título 1">
            <a:extLst>
              <a:ext uri="{FF2B5EF4-FFF2-40B4-BE49-F238E27FC236}">
                <a16:creationId xmlns="" xmlns:a16="http://schemas.microsoft.com/office/drawing/2014/main" id="{4E355445-5F37-4028-97D7-B53A3BC4E69B}"/>
              </a:ext>
            </a:extLst>
          </p:cNvPr>
          <p:cNvSpPr txBox="1">
            <a:spLocks/>
          </p:cNvSpPr>
          <p:nvPr/>
        </p:nvSpPr>
        <p:spPr>
          <a:xfrm>
            <a:off x="847163" y="1800225"/>
            <a:ext cx="10515600" cy="333376"/>
          </a:xfrm>
          <a:prstGeom prst="rect">
            <a:avLst/>
          </a:prstGeom>
          <a:noFill/>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CL" b="1" dirty="0" smtClean="0"/>
              <a:t>OBJETIVOS ESTRATÉGICOS</a:t>
            </a:r>
            <a:endParaRPr lang="es-CL" b="1" dirty="0"/>
          </a:p>
        </p:txBody>
      </p:sp>
    </p:spTree>
    <p:extLst>
      <p:ext uri="{BB962C8B-B14F-4D97-AF65-F5344CB8AC3E}">
        <p14:creationId xmlns:p14="http://schemas.microsoft.com/office/powerpoint/2010/main" val="1249691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D4A0257-06C1-4407-A067-A293679CF147}"/>
              </a:ext>
            </a:extLst>
          </p:cNvPr>
          <p:cNvSpPr>
            <a:spLocks noGrp="1"/>
          </p:cNvSpPr>
          <p:nvPr>
            <p:ph type="ctrTitle"/>
          </p:nvPr>
        </p:nvSpPr>
        <p:spPr>
          <a:xfrm>
            <a:off x="1524000" y="1122363"/>
            <a:ext cx="9144000" cy="3554140"/>
          </a:xfrm>
        </p:spPr>
        <p:txBody>
          <a:bodyPr>
            <a:normAutofit fontScale="90000"/>
          </a:bodyPr>
          <a:lstStyle/>
          <a:p>
            <a:r>
              <a:rPr lang="es-CL" sz="8000" b="1" dirty="0"/>
              <a:t/>
            </a:r>
            <a:br>
              <a:rPr lang="es-CL" sz="8000" b="1" dirty="0"/>
            </a:br>
            <a:r>
              <a:rPr lang="es-CL" sz="8000" b="1" dirty="0"/>
              <a:t/>
            </a:r>
            <a:br>
              <a:rPr lang="es-CL" sz="8000" b="1" dirty="0"/>
            </a:br>
            <a:r>
              <a:rPr lang="es-ES" sz="5300" b="1" dirty="0">
                <a:latin typeface="Calibri"/>
                <a:ea typeface="Noto Sans CJK SC Regular"/>
                <a:cs typeface="FreeSans"/>
              </a:rPr>
              <a:t>COMITÉ NACIONAL DE </a:t>
            </a:r>
            <a:r>
              <a:rPr lang="es-ES" sz="5300" b="1" dirty="0" smtClean="0">
                <a:latin typeface="Calibri"/>
                <a:ea typeface="Noto Sans CJK SC Regular"/>
                <a:cs typeface="FreeSans"/>
              </a:rPr>
              <a:t>JÓVENES</a:t>
            </a:r>
            <a:r>
              <a:rPr lang="es-CL" sz="5300" dirty="0">
                <a:latin typeface="Liberation Serif"/>
                <a:ea typeface="Noto Sans CJK SC Regular"/>
                <a:cs typeface="FreeSans"/>
              </a:rPr>
              <a:t/>
            </a:r>
            <a:br>
              <a:rPr lang="es-CL" sz="5300" dirty="0">
                <a:latin typeface="Liberation Serif"/>
                <a:ea typeface="Noto Sans CJK SC Regular"/>
                <a:cs typeface="FreeSans"/>
              </a:rPr>
            </a:br>
            <a:r>
              <a:rPr lang="es-ES" sz="5300" b="1" dirty="0">
                <a:latin typeface="Calibri"/>
                <a:ea typeface="Noto Sans CJK SC Regular"/>
                <a:cs typeface="FreeSans"/>
              </a:rPr>
              <a:t>ANEJUD CHILE</a:t>
            </a:r>
            <a:endParaRPr lang="es-CL" sz="2200" b="1" dirty="0"/>
          </a:p>
        </p:txBody>
      </p:sp>
      <p:sp>
        <p:nvSpPr>
          <p:cNvPr id="3" name="Subtítulo 2">
            <a:extLst>
              <a:ext uri="{FF2B5EF4-FFF2-40B4-BE49-F238E27FC236}">
                <a16:creationId xmlns="" xmlns:a16="http://schemas.microsoft.com/office/drawing/2014/main" id="{CDB5483A-84B3-459D-8877-95D3FF767D32}"/>
              </a:ext>
            </a:extLst>
          </p:cNvPr>
          <p:cNvSpPr>
            <a:spLocks noGrp="1"/>
          </p:cNvSpPr>
          <p:nvPr>
            <p:ph type="subTitle" idx="1"/>
          </p:nvPr>
        </p:nvSpPr>
        <p:spPr>
          <a:xfrm>
            <a:off x="2052917" y="4676503"/>
            <a:ext cx="9144000" cy="1627368"/>
          </a:xfrm>
        </p:spPr>
        <p:txBody>
          <a:bodyPr/>
          <a:lstStyle/>
          <a:p>
            <a:endParaRPr lang="es-CL" dirty="0"/>
          </a:p>
          <a:p>
            <a:endParaRPr lang="es-CL" dirty="0"/>
          </a:p>
          <a:p>
            <a:endParaRPr lang="es-CL" dirty="0"/>
          </a:p>
        </p:txBody>
      </p:sp>
      <p:pic>
        <p:nvPicPr>
          <p:cNvPr id="4" name="Picture 2">
            <a:extLst>
              <a:ext uri="{FF2B5EF4-FFF2-40B4-BE49-F238E27FC236}">
                <a16:creationId xmlns="" xmlns:a16="http://schemas.microsoft.com/office/drawing/2014/main" id="{5A550EE5-0A65-4920-B38C-9443154C0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3" y="470646"/>
            <a:ext cx="11241741" cy="86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025453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TotalTime>
  <Words>712</Words>
  <Application>Microsoft Office PowerPoint</Application>
  <PresentationFormat>Personalizado</PresentationFormat>
  <Paragraphs>42</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Tema de Office</vt:lpstr>
      <vt:lpstr>  COMITÉ NACIONAL DE JÓVENES ANEJUD CHILE</vt:lpstr>
      <vt:lpstr>PRE-HISTORIA:</vt:lpstr>
      <vt:lpstr>Presentación de PowerPoint</vt:lpstr>
      <vt:lpstr>Presentación de PowerPoint</vt:lpstr>
      <vt:lpstr>Presentación de PowerPoint</vt:lpstr>
      <vt:lpstr>NUESTRA POLÍTICA DE JUVENTUD</vt:lpstr>
      <vt:lpstr>VALORES</vt:lpstr>
      <vt:lpstr>Presentación de PowerPoint</vt:lpstr>
      <vt:lpstr>  COMITÉ NACIONAL DE JÓVENES ANEJUD CHILE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Secretaría Nacional</dc:title>
  <dc:creator>cristina silva</dc:creator>
  <cp:lastModifiedBy>DAFNE EVELYN SILVA CIFUENTES</cp:lastModifiedBy>
  <cp:revision>52</cp:revision>
  <dcterms:created xsi:type="dcterms:W3CDTF">2020-11-23T02:07:15Z</dcterms:created>
  <dcterms:modified xsi:type="dcterms:W3CDTF">2020-12-18T04:43:57Z</dcterms:modified>
</cp:coreProperties>
</file>